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5" r:id="rId8"/>
    <p:sldId id="264" r:id="rId9"/>
    <p:sldId id="266" r:id="rId10"/>
    <p:sldId id="267" r:id="rId11"/>
    <p:sldId id="263" r:id="rId12"/>
    <p:sldId id="268" r:id="rId13"/>
    <p:sldId id="273" r:id="rId14"/>
    <p:sldId id="274" r:id="rId15"/>
    <p:sldId id="275" r:id="rId16"/>
    <p:sldId id="276" r:id="rId17"/>
    <p:sldId id="269" r:id="rId18"/>
    <p:sldId id="270" r:id="rId19"/>
    <p:sldId id="272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1" r:id="rId33"/>
    <p:sldId id="293" r:id="rId34"/>
    <p:sldId id="292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9745-B263-4E10-835A-7515965BDB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AD7B5-2ED3-4055-8ACD-091A85EB4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2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21EDF-EB0A-13A3-CF33-A5B8CA52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6646660-6A5D-2ECB-AE2D-1A404339B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E51143D-BBCD-16A5-B81D-4666DA37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CB9958-BAB6-0E73-BA57-1C5164D90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8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7F8E-F341-5EE5-D11B-699107A25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9E0611-863D-28A6-1699-1EF3897E0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B03CC0-A49E-F626-96CA-7610A203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79DC22-37F3-F56D-5130-4D2AEA07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0661E9-57CA-3D44-8B48-2AB58522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765A3-B5A6-A392-9179-A3A0B807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57CF64-CD2F-7C96-7999-94D5F6577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99D7AC-3260-A127-AD8D-81A54262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D6DC54-6F5E-BC50-DE43-1BD83295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BE172-8B9D-9B17-910A-42B1700C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8C52246-3761-F4CE-073B-4BC146F6F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EDDEF8-6C92-0091-F65D-E4248BDB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005263-8274-8F11-C962-A90E3CC5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D90FB1-E1B2-52F8-676B-F6C6742F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F00A3F-9738-5402-C7F1-E6A79AB4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57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34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23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7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1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5F03B-59B3-BF6F-8F99-BE3C3864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DC6B73-C947-F15D-7AFC-15ADDAD8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1ACDA-07EA-67B5-8338-BBE03C97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70E72D-EDBF-4F47-21CA-D0816249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A37FAD-55E7-D4D5-4EC7-8A3D9858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1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73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0786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7488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9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72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EF555-D807-18E9-297C-33E4F45D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FE9288-6420-1222-C899-C260982E1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493A43-A174-92EF-4783-A4C2A587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A405BB-4F99-AE80-3971-B372909D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E72E1F-879E-55B1-8ECA-92E2A955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3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BD1D9-39FD-91ED-BE12-0797922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785E0-EDE6-69EE-E350-DB4847DA2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6F0E43-1A26-AB62-B87F-ED55F7638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A6DA36-EC5C-8D85-280F-2FFD4F1B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62DC33-2589-F57F-E87E-CD1744FB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2E45AA-BD9D-1C24-FC89-FC64EA79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0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9A72-DD6F-471D-3712-118CDD0C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476CB0-113C-A78A-29BF-FD64CC5D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7FCDD8-0F5C-AAA4-B29F-1007F857B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4E3B3-381B-5500-E6B8-F910058D7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BB7FD15-54C6-B25C-8CEA-51E13D318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14DBFB1-4C51-0CDC-B30A-CF1210F0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C9E9D7F-E5F4-FBDD-53D8-6CA40B38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8B72ECA-2C5A-4C65-577F-225EFCC2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8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7AA15-5506-3567-4182-22214844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01E87-521D-1138-3565-E3B7DCD8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97D59B-F811-7928-8028-295937D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630BC8-0CE7-2900-6348-C7A0F7F3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6BF5CA-4679-6467-BA6F-1754CFBE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1B48E8-73E2-855E-30F9-436C806E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5D3FB1-D66B-CF82-A2D0-0EE70A9A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8BBB-314C-AEC5-9C53-5AA0B72A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64D564-E293-0B0A-7FCF-BAC28745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09C55D-9B09-5E0A-63A2-D354DBD7C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FCEB01-2442-A446-0B90-99D7F76D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EE13EF-E91B-9B6E-9630-D156D9F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E2C105-9C7C-3F41-7CF8-3B746297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9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46F11-CF7C-2E05-41C1-01586A94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CC4BE8-AAA0-0C94-8C52-245E33657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F4E914-686E-1604-663A-841E461A8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B166D7-C7B1-02BE-A190-A3E999A3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40DF51-B689-BFFC-3B61-AB925334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0AFB40-FE5C-8E80-A7A2-B2ED5BA0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0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5461F9-773F-31AF-8515-EB7C3B16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DDA5EA-6F61-36A1-0719-DC2AC85A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026E10-DC98-AE4E-A4FB-B36FC1398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70570C-2BE9-DAB4-E8CA-48E19D6EC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50D218-C0CD-BCBE-538B-5EB347D3D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1C19E40-6C49-4C75-8CBE-8284428C6FFE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53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hoganleu/Machine-Learning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45/statlog+heart" TargetMode="External"/><Relationship Id="rId2" Type="http://schemas.openxmlformats.org/officeDocument/2006/relationships/hyperlink" Target="https://www.kaggle.com/datasets/johnsmith88/heart-disease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github.com/hoganleu/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視訊 4" descr="數學與科學公式">
            <a:extLst>
              <a:ext uri="{FF2B5EF4-FFF2-40B4-BE49-F238E27FC236}">
                <a16:creationId xmlns:a16="http://schemas.microsoft.com/office/drawing/2014/main" id="{FCE2CC07-6468-4289-CBC5-F1EBD8ED0E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7A370A6-921B-24FA-6288-F708AB846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651" y="610048"/>
            <a:ext cx="10058400" cy="26366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ECE 4715- Machine Learning </a:t>
            </a:r>
            <a:br>
              <a:rPr lang="en-US" sz="5200" dirty="0"/>
            </a:br>
            <a:br>
              <a:rPr lang="en-US" sz="5200" dirty="0"/>
            </a:br>
            <a:r>
              <a:rPr lang="en-US" sz="5200" b="1" dirty="0"/>
              <a:t>Final Project Presentation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B91B45-8715-C881-B1C0-C2620DE4E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994" y="3611261"/>
            <a:ext cx="10058400" cy="2123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By: Victor Mendoza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Hogan Leu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hlinkClick r:id="rId6"/>
              </a:rPr>
              <a:t>GitHub</a:t>
            </a:r>
            <a:r>
              <a:rPr lang="en-US" dirty="0"/>
              <a:t>: HTTPs://github.com/hoganleu/Machine-Learning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81358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B1D253F-4C87-8918-E0D1-1E97519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Potential Bias and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B87B9B-B056-348D-70C8-517420F2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307109" cy="4640657"/>
          </a:xfrm>
        </p:spPr>
        <p:txBody>
          <a:bodyPr>
            <a:normAutofit/>
          </a:bodyPr>
          <a:lstStyle/>
          <a:p>
            <a:r>
              <a:rPr lang="en-US" b="1" dirty="0"/>
              <a:t>Potential Bias: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heart.csv:</a:t>
            </a:r>
            <a:r>
              <a:rPr lang="en-US" dirty="0"/>
              <a:t> May underrepresent older individuals or those with borderline heart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heart.dat:</a:t>
            </a:r>
            <a:r>
              <a:rPr lang="en-US" dirty="0"/>
              <a:t> Multiclass target adds complexity, but imbalanced classes could impact model performance.</a:t>
            </a:r>
          </a:p>
          <a:p>
            <a:r>
              <a:rPr lang="en-US" b="1" dirty="0"/>
              <a:t>heart.dat Challenges: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Multiclass target requires different metrics (e.g., precision-recall for each class).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Broad feature ranges might need further exploration (e.g., binning or transformations).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0922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E1B491C-ADB1-358B-309D-B11E476E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Baseline Models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77DC4E-F054-1E64-23F9-840F392E8A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2143" y="2460171"/>
            <a:ext cx="5595253" cy="40603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1. heart.csv Dataset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Model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Random Forest Classifier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Features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Encoded and standardized data.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Results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Accuracy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98.54%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Precision, Recall, F1-Score: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Near 99%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for both classes.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Observations: High accuracy indicates good feature quality and minimal class imbalance.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635795A1-00EE-2BFE-9E65-BF99A9306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730" y="2460171"/>
            <a:ext cx="5595249" cy="42563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 dirty="0"/>
              <a:t>2. heart.dat Dataset</a:t>
            </a:r>
            <a:r>
              <a:rPr lang="en-US" altLang="en-US" sz="2200" dirty="0"/>
              <a:t>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Model</a:t>
            </a:r>
            <a:r>
              <a:rPr lang="en-US" altLang="en-US" sz="2200" dirty="0"/>
              <a:t>: Random Forest Classifier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Features</a:t>
            </a:r>
            <a:r>
              <a:rPr lang="en-US" altLang="en-US" sz="2200" dirty="0"/>
              <a:t>: Encoded and standardized data.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2200" dirty="0"/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Results</a:t>
            </a:r>
            <a:r>
              <a:rPr lang="en-US" altLang="en-US" sz="2200" dirty="0"/>
              <a:t>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Accuracy</a:t>
            </a:r>
            <a:r>
              <a:rPr lang="en-US" altLang="en-US" sz="2200" dirty="0"/>
              <a:t>: </a:t>
            </a:r>
            <a:r>
              <a:rPr lang="en-US" altLang="en-US" sz="2200" b="1" dirty="0"/>
              <a:t>79.63%</a:t>
            </a:r>
            <a:endParaRPr lang="en-US" altLang="en-US" sz="2200" dirty="0"/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dirty="0"/>
              <a:t>Precision and Recall: Lower than heart.csv dataset.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dirty="0"/>
              <a:t>Observations: Moderate accuracy; smaller dataset size and possible class imbalance may impact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1734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392DDC1-4E85-F477-71B0-7DC5B5A1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0"/>
            <a:ext cx="11647714" cy="3353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2A50B3-F919-7F5C-9ED3-B1E504C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3221305"/>
            <a:ext cx="11647714" cy="36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0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8AA469C0-F84E-A70C-82EF-8DBF9F31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87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10F0B1-7471-E544-A5E6-81ABE02D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7645" cy="35056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E82BB0-1C57-C7AE-6CD0-A31B0586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71" y="3428521"/>
            <a:ext cx="934532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3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15240E-3507-C790-AFAF-3388E182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4070" cy="33237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9E49B9-0D88-22D1-5F0D-96A4F1A7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61" y="3323732"/>
            <a:ext cx="905953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9934BC-F0DA-B2CB-83A6-D0DF71CB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 Comparison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799D42-882F-0EB7-72DD-EDAD1E2B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28" y="1822348"/>
            <a:ext cx="12120540" cy="478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71754-580B-D979-4781-7291F1C2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281" y="538099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/>
              <a:t>Baseline Results Analysis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6F7BC-1D2B-4EB4-2E34-80F3798F3B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6827" y="1434344"/>
            <a:ext cx="5889173" cy="5423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98.54%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Consistently high (~99%) across both classes.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Observations: High performance indicates: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Well-represented features.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Sufficient data size.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Minimal class imbalance.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79.63%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 and Recall: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Lower compared to heart.csv.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Observations: Moderate performance suggests: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Smaller dataset size.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Potential class imbalance impacting model predictions.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BE2AF1-DC1F-609B-E487-8A463732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238690"/>
            <a:ext cx="5889173" cy="49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7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3442C-B645-CE11-FCDF-C1FBD7193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2C3987-A6AE-F606-0338-59A6EDA4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95" y="1001357"/>
            <a:ext cx="10389809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Model Improvement: Hyperparameter Tuning</a:t>
            </a:r>
            <a:r>
              <a:rPr lang="zh-TW" alt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Overview</a:t>
            </a:r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23DD46-7C8E-FE50-2F95-5A05833368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5057" y="2394857"/>
            <a:ext cx="5682339" cy="43433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1. heart.csv Dataset: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Baseline Accuracy: 98.54%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Optimized Accuracy: 98.54%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No significant improvement due to already high baseline accuracy.)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Tuning Details: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GridSearchCV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Best Parameters: {'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max_depth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None,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min_samples_split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2,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n_estimators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50}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RandomizedSearchCV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Best Parameters: {'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n_estimators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180,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min_samples_split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2,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max_depth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None}</a:t>
            </a:r>
            <a:endParaRPr lang="en-US" altLang="en-US" sz="1800" dirty="0"/>
          </a:p>
          <a:p>
            <a:pPr marL="228600" lvl="1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Observations: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effectLst/>
              </a:rPr>
              <a:t>Model performance remains robust due to high-quality features and sufficient data size.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55518A01-7319-861E-BEC9-D0EAFFE65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5" y="2394857"/>
            <a:ext cx="5225138" cy="43433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 dirty="0"/>
              <a:t>2. heart.dat Dataset: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Baseline Accuracy: 79.63%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Optimized Accuracy: 83.33%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Tuning Details: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1800" dirty="0" err="1"/>
              <a:t>GridSearchCV</a:t>
            </a:r>
            <a:r>
              <a:rPr lang="en-US" altLang="en-US" sz="1800" dirty="0"/>
              <a:t> Best Parameters: {'</a:t>
            </a:r>
            <a:r>
              <a:rPr lang="en-US" altLang="en-US" sz="1800" dirty="0" err="1"/>
              <a:t>max_depth</a:t>
            </a:r>
            <a:r>
              <a:rPr lang="en-US" altLang="en-US" sz="1800" dirty="0"/>
              <a:t>': None, '</a:t>
            </a:r>
            <a:r>
              <a:rPr lang="en-US" altLang="en-US" sz="1800" dirty="0" err="1"/>
              <a:t>min_samples_split</a:t>
            </a:r>
            <a:r>
              <a:rPr lang="en-US" altLang="en-US" sz="1800" dirty="0"/>
              <a:t>': 10, '</a:t>
            </a:r>
            <a:r>
              <a:rPr lang="en-US" altLang="en-US" sz="1800" dirty="0" err="1"/>
              <a:t>n_estimators</a:t>
            </a:r>
            <a:r>
              <a:rPr lang="en-US" altLang="en-US" sz="1800" dirty="0"/>
              <a:t>': 50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1800" dirty="0"/>
              <a:t>}</a:t>
            </a:r>
            <a:r>
              <a:rPr lang="en-US" altLang="en-US" sz="1800" dirty="0" err="1"/>
              <a:t>RandomizedSearchCV</a:t>
            </a:r>
            <a:r>
              <a:rPr lang="en-US" altLang="en-US" sz="1800" dirty="0"/>
              <a:t> Best Parameters: {'</a:t>
            </a:r>
            <a:r>
              <a:rPr lang="en-US" altLang="en-US" sz="1800" dirty="0" err="1"/>
              <a:t>n_estimators</a:t>
            </a:r>
            <a:r>
              <a:rPr lang="en-US" altLang="en-US" sz="1800" dirty="0"/>
              <a:t>': 71, '</a:t>
            </a:r>
            <a:r>
              <a:rPr lang="en-US" altLang="en-US" sz="1800" dirty="0" err="1"/>
              <a:t>min_samples_split</a:t>
            </a:r>
            <a:r>
              <a:rPr lang="en-US" altLang="en-US" sz="1800" dirty="0"/>
              <a:t>': 10, '</a:t>
            </a:r>
            <a:r>
              <a:rPr lang="en-US" altLang="en-US" sz="1800" dirty="0" err="1"/>
              <a:t>max_depth</a:t>
            </a:r>
            <a:r>
              <a:rPr lang="en-US" altLang="en-US" sz="1800" dirty="0"/>
              <a:t>': 10}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Observations: </a:t>
            </a:r>
            <a:r>
              <a:rPr lang="en-US" sz="2200" dirty="0"/>
              <a:t>Moderate improvement </a:t>
            </a:r>
            <a:r>
              <a:rPr lang="en-US" sz="2200" dirty="0" err="1"/>
              <a:t>achieved.Dataset</a:t>
            </a:r>
            <a:r>
              <a:rPr lang="en-US" sz="2200" dirty="0"/>
              <a:t> size and class imbalance still limit performance.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87581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CC94B7-1BE1-1746-B147-FBF8E1DC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82"/>
            <a:ext cx="12192000" cy="31407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1AD101-256D-B264-976D-9051D3EF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0304"/>
            <a:ext cx="12192000" cy="32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3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8F388B-B7D6-D914-FA6B-9068AAE1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C131730A-1428-F52C-5A25-75C45A81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486" y="319088"/>
            <a:ext cx="7522028" cy="6332083"/>
          </a:xfrm>
        </p:spPr>
        <p:txBody>
          <a:bodyPr anchor="ctr">
            <a:noAutofit/>
          </a:bodyPr>
          <a:lstStyle/>
          <a:p>
            <a:r>
              <a:rPr lang="en-US" sz="2400" b="1" dirty="0"/>
              <a:t>Background and Importance</a:t>
            </a:r>
          </a:p>
          <a:p>
            <a:r>
              <a:rPr lang="en-US" sz="2400" dirty="0"/>
              <a:t>Heart disease is one of the leading causes of death globally. Early prediction and diagnosis can significantly improve patient outcomes and reduce healthcare costs. Machine learning techniques offer a promising approach to analyze medical data and provide accurate predictions, enabling timely interventions.</a:t>
            </a:r>
          </a:p>
          <a:p>
            <a:r>
              <a:rPr lang="en-US" sz="2400" b="1" dirty="0"/>
              <a:t>Project Objectives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Implement and compare multiple machine learning models, including Random Forest, SVM, Logistic Regression, and Deep Learning (MLP).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Evaluate the performance of these models on two datasets: </a:t>
            </a:r>
            <a:r>
              <a:rPr lang="en-US" sz="2400" b="1" dirty="0"/>
              <a:t>heart.csv</a:t>
            </a:r>
            <a:r>
              <a:rPr lang="en-US" sz="2400" dirty="0"/>
              <a:t> and </a:t>
            </a:r>
            <a:r>
              <a:rPr lang="en-US" sz="2400" b="1" dirty="0"/>
              <a:t>heart.dat</a:t>
            </a:r>
            <a:r>
              <a:rPr lang="en-US" sz="2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Address challenges such as data imbalance and limited dataset size through advanced preprocessing and hyperparameter tuning.</a:t>
            </a:r>
          </a:p>
        </p:txBody>
      </p:sp>
    </p:spTree>
    <p:extLst>
      <p:ext uri="{BB962C8B-B14F-4D97-AF65-F5344CB8AC3E}">
        <p14:creationId xmlns:p14="http://schemas.microsoft.com/office/powerpoint/2010/main" val="2407313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3C597-B761-F54E-5114-B6D07684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685315" cy="33253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B53B8A-474F-0662-3311-0BCCF739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65" y="3325376"/>
            <a:ext cx="10748121" cy="35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B6C3E2-11C5-5A0E-5FF8-80BE2E35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83593" cy="33342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EA08C2-1655-943A-A240-A0DF9B7F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48" y="3276601"/>
            <a:ext cx="8216152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3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CB3363-C40D-73A8-0766-7BC44FED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1410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6C145F-49CD-424C-7532-46DC8154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1057"/>
            <a:ext cx="12192000" cy="271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7C4066-A735-8C14-1FC3-4229A6EC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Feature Importance</a:t>
            </a:r>
          </a:p>
        </p:txBody>
      </p:sp>
      <p:sp>
        <p:nvSpPr>
          <p:cNvPr id="51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D5579116-D9D5-E2E4-22B0-93D089B2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662930"/>
            <a:ext cx="5614416" cy="35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一張含有 文字, 螢幕擷取畫面, 數字, 行 的圖片&#10;&#10;自動產生的描述">
            <a:extLst>
              <a:ext uri="{FF2B5EF4-FFF2-40B4-BE49-F238E27FC236}">
                <a16:creationId xmlns:a16="http://schemas.microsoft.com/office/drawing/2014/main" id="{427AC0E0-8CEE-F1C7-B984-A62BDBCA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676967"/>
            <a:ext cx="5614416" cy="35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992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6BA566-C0D1-4695-417A-AF839F6E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70999" cy="33186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DFCC66-2CD9-1B36-635A-A64A8C3F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3" y="3318624"/>
            <a:ext cx="8033657" cy="35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EB4339-3C01-8F13-DB56-21A3E9EE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342900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Performance Comparison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84CEB-6BE0-31A0-9596-FF87F530A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811305"/>
            <a:ext cx="5453743" cy="4807209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1. heart.csv Dataset:</a:t>
            </a: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Baseline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98.54%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Optimized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98.54% (No significant improvement due to already high baseline accuracy).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Precision, Recall, F1-Score: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Consistently ~99% for both models.</a:t>
            </a:r>
          </a:p>
          <a:p>
            <a:endParaRPr lang="en-US" sz="1800" b="1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2. heart.dat Dataset:</a:t>
            </a: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Baseline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79.63%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Optimized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83.33% (Moderate improvement after hyperparameter tuning).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Precision, Recall, F1-Score: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Noticeable improvements in both classes.</a:t>
            </a:r>
          </a:p>
          <a:p>
            <a:endParaRPr lang="en-US" sz="10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4578BF-4208-0A00-8ABC-6793FDD1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6514" y="1307741"/>
            <a:ext cx="6216738" cy="46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5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8" name="Rectangle 717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575E80-73F6-829D-84EB-05B0AF09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87" y="327777"/>
            <a:ext cx="8129641" cy="737922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Confusion Matrix Analysis – heart.csv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C96EA1C6-16A0-51E0-8889-46731F34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4555" y="1677459"/>
            <a:ext cx="4789746" cy="429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0F949530-F2E7-FF15-248C-883F2E3CC1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544" y="1209520"/>
            <a:ext cx="638991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 confusion matrix for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heart.csv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dataset demonstrates high classification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Details: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True Positive (TP): 100 instances of class 1 were correctly 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True Negative (TN): 102 instances of class 0 were correctly 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False Positive (FP): 0 instances were misclassified as class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False Negative (FN): Only 3 instances of class 1 were misclassified.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results align with the high accuracy and F1-Score (~99%) observed previously.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Minimal classification errors indicate a well-represented dataset and effective feature encoding.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75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0" name="Rectangle 819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70AD51-9D6C-8ACF-C11C-5077E711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224883"/>
            <a:ext cx="8360229" cy="807534"/>
          </a:xfrm>
        </p:spPr>
        <p:txBody>
          <a:bodyPr anchor="t">
            <a:norm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Confusion Matrix Analysis – heart.dat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5A6CCA-F08A-11C1-7E9E-4B33CD9B0A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257300"/>
            <a:ext cx="6553200" cy="5600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The confusion matrix for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 Unicode MS"/>
              </a:rPr>
              <a:t>heart.dat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 dataset shows moderate classification performance.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Details: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True Positive (TP): 29 instances of class 1 were correctly classified.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True Negative (TN): 14 instances of class 2 were correctly classified.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False Positive (FP): 4 instances were misclassified as class 2.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False Negative (FN): 7 instances of class 2 were misclassified as class 1.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The classification performance is affected by the smaller dataset size and potential class imbalance.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This aligns with the relatively lower accuracy and F1-Score compared to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 Unicode MS"/>
              </a:rPr>
              <a:t>heart.csv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 dataset.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F156C690-152D-3434-10E9-FED42E4CA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7487" y="1723402"/>
            <a:ext cx="4754064" cy="43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4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E012A-63A2-A6A6-FED2-5FB13549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2C4BFB-8E08-7900-655B-B102EA32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Deep Learning Model - MLP Overview</a:t>
            </a:r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CD1F44-135C-38A3-FC2C-E088FD51E2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206" y="2427514"/>
            <a:ext cx="5856505" cy="43107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heart.csv Dataset:</a:t>
            </a:r>
          </a:p>
          <a:p>
            <a:r>
              <a:rPr lang="en-US" sz="1800" b="1" dirty="0"/>
              <a:t>Model:</a:t>
            </a:r>
            <a:r>
              <a:rPr lang="en-US" sz="1800" dirty="0"/>
              <a:t> Multilayer Perceptron (MLP)</a:t>
            </a:r>
          </a:p>
          <a:p>
            <a:r>
              <a:rPr lang="en-US" sz="1800" b="1" dirty="0"/>
              <a:t>Features:</a:t>
            </a:r>
            <a:r>
              <a:rPr lang="en-US" sz="1800" dirty="0"/>
              <a:t> Encoded and standardized data.</a:t>
            </a:r>
          </a:p>
          <a:p>
            <a:r>
              <a:rPr lang="en-US" sz="1800" b="1" dirty="0"/>
              <a:t>Results:</a:t>
            </a:r>
            <a:endParaRPr lang="en-US" sz="1800" dirty="0"/>
          </a:p>
          <a:p>
            <a:pPr marL="742950" lvl="1"/>
            <a:r>
              <a:rPr lang="en-US" sz="1800" b="1" dirty="0"/>
              <a:t>Accuracy:</a:t>
            </a:r>
            <a:r>
              <a:rPr lang="en-US" sz="1800" dirty="0"/>
              <a:t> 98.54%</a:t>
            </a:r>
          </a:p>
          <a:p>
            <a:pPr marL="742950" lvl="1"/>
            <a:r>
              <a:rPr lang="en-US" sz="1800" b="1" dirty="0"/>
              <a:t>Precision, Recall, F1-Score:</a:t>
            </a:r>
            <a:r>
              <a:rPr lang="en-US" sz="1800" dirty="0"/>
              <a:t> Near 99% for both classes.</a:t>
            </a:r>
          </a:p>
          <a:p>
            <a:r>
              <a:rPr lang="en-US" sz="1800" b="1" dirty="0"/>
              <a:t>Observations:</a:t>
            </a:r>
            <a:endParaRPr lang="en-US" sz="1800" dirty="0"/>
          </a:p>
          <a:p>
            <a:pPr marL="742950" lvl="1"/>
            <a:r>
              <a:rPr lang="en-US" sz="1800" dirty="0"/>
              <a:t>High accuracy indicates that the MLP model performs equally well compared to Random Forest.</a:t>
            </a:r>
          </a:p>
          <a:p>
            <a:pPr marL="742950" lvl="1"/>
            <a:r>
              <a:rPr lang="en-US" sz="1800" dirty="0"/>
              <a:t>Deep learning models benefit from well-preprocessed and high-quality datasets.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A150C4FC-EA8D-ADA0-C801-9B80CE6E3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9034" y="2427514"/>
            <a:ext cx="5453737" cy="43107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2. heart.dat Dataset:</a:t>
            </a:r>
          </a:p>
          <a:p>
            <a:r>
              <a:rPr lang="en-US" sz="1800" b="1" dirty="0"/>
              <a:t>Model:</a:t>
            </a:r>
            <a:r>
              <a:rPr lang="en-US" sz="1800" dirty="0"/>
              <a:t> Multilayer Perceptron (MLP)</a:t>
            </a:r>
          </a:p>
          <a:p>
            <a:r>
              <a:rPr lang="en-US" sz="1800" b="1" dirty="0"/>
              <a:t>Features:</a:t>
            </a:r>
            <a:r>
              <a:rPr lang="en-US" sz="1800" dirty="0"/>
              <a:t> Encoded and standardized data.</a:t>
            </a:r>
          </a:p>
          <a:p>
            <a:r>
              <a:rPr lang="en-US" sz="1800" b="1" dirty="0"/>
              <a:t>Results:</a:t>
            </a:r>
            <a:endParaRPr lang="en-US" sz="1800" dirty="0"/>
          </a:p>
          <a:p>
            <a:pPr marL="742950" lvl="1"/>
            <a:r>
              <a:rPr lang="en-US" sz="1800" b="1" dirty="0"/>
              <a:t>Accuracy:</a:t>
            </a:r>
            <a:r>
              <a:rPr lang="en-US" sz="1800" dirty="0"/>
              <a:t> 61.11%</a:t>
            </a:r>
          </a:p>
          <a:p>
            <a:pPr marL="742950" lvl="1"/>
            <a:r>
              <a:rPr lang="en-US" sz="1800" b="1" dirty="0"/>
              <a:t>Precision and Recall:</a:t>
            </a:r>
            <a:r>
              <a:rPr lang="en-US" sz="1800" dirty="0"/>
              <a:t> Lower than heart.csv dataset.</a:t>
            </a:r>
          </a:p>
          <a:p>
            <a:r>
              <a:rPr lang="en-US" sz="1800" b="1" dirty="0"/>
              <a:t>Observations:</a:t>
            </a:r>
            <a:endParaRPr lang="en-US" sz="1800" dirty="0"/>
          </a:p>
          <a:p>
            <a:pPr marL="742950" lvl="1"/>
            <a:r>
              <a:rPr lang="en-US" sz="1800" dirty="0"/>
              <a:t>Moderate accuracy and poor F1-scores highlight challenges with small dataset size and class imbalance.</a:t>
            </a:r>
          </a:p>
          <a:p>
            <a:pPr marL="742950" lvl="1"/>
            <a:r>
              <a:rPr lang="en-US" sz="1800" dirty="0"/>
              <a:t>Deep learning models are more sensitive to imbalanced datasets.</a:t>
            </a:r>
          </a:p>
        </p:txBody>
      </p:sp>
    </p:spTree>
    <p:extLst>
      <p:ext uri="{BB962C8B-B14F-4D97-AF65-F5344CB8AC3E}">
        <p14:creationId xmlns:p14="http://schemas.microsoft.com/office/powerpoint/2010/main" val="90413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D7437D-D1B0-CCB6-BF64-41D46816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30586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F7D8A5-E516-7595-E81F-D609AE22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78" y="3429000"/>
            <a:ext cx="75349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94D280C-3EAF-9D91-BAD1-FA113239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-8514"/>
            <a:ext cx="4747042" cy="10149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Datasets Overview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57F6F55E-2CF5-B15F-9913-CE49F8C4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01" y="1070310"/>
            <a:ext cx="7485433" cy="592326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This project utilizes two datasets: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heart.csv</a:t>
            </a:r>
            <a:endParaRPr lang="en-US" sz="24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Kaggle Heart Disease Dataset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Features: Contains medical attributes such as age, cholesterol, and heart rate, used for predicting heart disease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Origin: A publicly available dataset first uploaded to Kaggle six years ago.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heart.dat</a:t>
            </a:r>
            <a:endParaRPr lang="en-US" sz="24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Source: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UCI </a:t>
            </a:r>
            <a:r>
              <a:rPr lang="en-US" dirty="0" err="1">
                <a:solidFill>
                  <a:schemeClr val="tx2"/>
                </a:solidFill>
                <a:hlinkClick r:id="rId3"/>
              </a:rPr>
              <a:t>Statlog</a:t>
            </a:r>
            <a:r>
              <a:rPr lang="en-US" dirty="0">
                <a:solidFill>
                  <a:schemeClr val="tx2"/>
                </a:solidFill>
                <a:hlinkClick r:id="rId3"/>
              </a:rPr>
              <a:t> Heart Dataset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Features: Includes similar medical attributes but originates from a different study with fewer samples and imbalanced classes.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Origin: Created in the context of the </a:t>
            </a:r>
            <a:r>
              <a:rPr lang="en-US" dirty="0" err="1">
                <a:solidFill>
                  <a:schemeClr val="tx2"/>
                </a:solidFill>
              </a:rPr>
              <a:t>Statlog</a:t>
            </a:r>
            <a:r>
              <a:rPr lang="en-US" dirty="0">
                <a:solidFill>
                  <a:schemeClr val="tx2"/>
                </a:solidFill>
              </a:rPr>
              <a:t> project, likely established in 2018.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eart Organ">
            <a:extLst>
              <a:ext uri="{FF2B5EF4-FFF2-40B4-BE49-F238E27FC236}">
                <a16:creationId xmlns:a16="http://schemas.microsoft.com/office/drawing/2014/main" id="{FEEB52CE-CC57-F025-07B0-0DC4AF06E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0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F9449-9B1F-6A27-664C-2592C741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238" y="195944"/>
            <a:ext cx="7304476" cy="1401183"/>
          </a:xfrm>
        </p:spPr>
        <p:txBody>
          <a:bodyPr anchor="t">
            <a:normAutofit fontScale="90000"/>
          </a:bodyPr>
          <a:lstStyle/>
          <a:p>
            <a:r>
              <a:rPr lang="en-US" sz="3200" b="1" dirty="0">
                <a:effectLst/>
                <a:latin typeface="+mn-lt"/>
              </a:rPr>
              <a:t>Comparison and Analysis of SVM Results on heart.csv and heart.dat Datasets</a:t>
            </a:r>
            <a:br>
              <a:rPr lang="en-US" sz="2200" b="0" dirty="0">
                <a:effectLst/>
                <a:latin typeface="Courier New" panose="02070309020205020404" pitchFamily="49" charset="0"/>
              </a:rPr>
            </a:br>
            <a:endParaRPr lang="en-US" sz="2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B5B323-778E-091D-209E-C2844E3500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286" y="968831"/>
            <a:ext cx="5105400" cy="5693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Performance Insights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demonstrates exceptional performance across all metrics, with values close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0.99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result highlights the dataset's balance and sufficient representation of classes, which align well with the model's learning capacity.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shows moderate to poor performance, with an overall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 of 0.61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is due to: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Class imbalance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Precision and recall are significantly lower for the underrepresented class (class 2).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size limitations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smaller dataset size impacts the model's ability to generalize effectively.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stark contrast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0.31)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0.50) underscores the sensitivity of deep learning models to dataset quality and balance.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significant drop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0.38) for heart.dat further highlights the challenges posed by the dataset's limitations.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Conclusion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is highly suited for MLP models due to its well-processed and balanced nature.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dataset, further preprocessing steps such as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augmentation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oversampling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or switching to models that handle imbalanced datasets more effectively should be considered.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CCB8510-5977-FBB8-D164-6627F7B9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075" y="1571737"/>
            <a:ext cx="6916925" cy="47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48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055F60-26C2-D885-7F51-2E08291D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Future Improvements and Strategies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0BB45083-C1B3-F5BD-F86B-97F720D2F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6" y="185057"/>
            <a:ext cx="6953448" cy="6379029"/>
          </a:xfrm>
        </p:spPr>
        <p:txBody>
          <a:bodyPr anchor="ctr">
            <a:normAutofit/>
          </a:bodyPr>
          <a:lstStyle/>
          <a:p>
            <a:r>
              <a:rPr lang="en-US" sz="1600" b="1" dirty="0"/>
              <a:t>heart.csv Dataset:</a:t>
            </a:r>
          </a:p>
          <a:p>
            <a:pPr lvl="1"/>
            <a:r>
              <a:rPr lang="en-US" sz="1600" dirty="0"/>
              <a:t>Current Challenges: Minimal, given its already high performance.</a:t>
            </a:r>
          </a:p>
          <a:p>
            <a:pPr lvl="1"/>
            <a:r>
              <a:rPr lang="en-US" sz="1600" dirty="0"/>
              <a:t>Possible Enhancements: Explore advanced models like Convolutional Neural Networks (CNNs) for potential marginal gains.</a:t>
            </a:r>
          </a:p>
          <a:p>
            <a:endParaRPr lang="en-US" sz="1600" b="1" dirty="0"/>
          </a:p>
          <a:p>
            <a:r>
              <a:rPr lang="en-US" sz="1600" b="1" dirty="0"/>
              <a:t>heart.dat Dataset:</a:t>
            </a:r>
          </a:p>
          <a:p>
            <a:pPr lvl="1"/>
            <a:r>
              <a:rPr lang="en-US" sz="1600" dirty="0"/>
              <a:t>Key Issues:</a:t>
            </a:r>
          </a:p>
          <a:p>
            <a:pPr lvl="2"/>
            <a:r>
              <a:rPr lang="en-US" sz="1600" dirty="0"/>
              <a:t>Class imbalance: Leads to poor recall and precision for the minority class.</a:t>
            </a:r>
          </a:p>
          <a:p>
            <a:pPr lvl="2"/>
            <a:r>
              <a:rPr lang="en-US" sz="1600" dirty="0"/>
              <a:t>Small dataset size: Limits the model’s ability to learn effectively.</a:t>
            </a:r>
          </a:p>
          <a:p>
            <a:pPr lvl="1"/>
            <a:r>
              <a:rPr lang="en-US" sz="1600" dirty="0"/>
              <a:t>Improvement Strategies:</a:t>
            </a:r>
          </a:p>
          <a:p>
            <a:pPr lvl="2"/>
            <a:r>
              <a:rPr lang="en-US" sz="1600" dirty="0"/>
              <a:t>Data Augmentation: Synthetic oversampling using techniques like SMOTE.</a:t>
            </a:r>
          </a:p>
          <a:p>
            <a:pPr lvl="2"/>
            <a:r>
              <a:rPr lang="en-US" sz="1600" dirty="0"/>
              <a:t>Alternative Models: Evaluate models like Gradient Boosting or ensemble methods.</a:t>
            </a:r>
          </a:p>
          <a:p>
            <a:pPr lvl="2"/>
            <a:r>
              <a:rPr lang="en-US" sz="1600" dirty="0"/>
              <a:t>Feature Engineering: Extract meaningful features to improve representation.</a:t>
            </a:r>
          </a:p>
          <a:p>
            <a:r>
              <a:rPr lang="en-US" sz="1600" b="1" dirty="0"/>
              <a:t>Next Steps:</a:t>
            </a:r>
          </a:p>
          <a:p>
            <a:pPr lvl="1"/>
            <a:r>
              <a:rPr lang="en-US" sz="1600" dirty="0"/>
              <a:t>Implement oversampling or synthetic data generation techniques.</a:t>
            </a:r>
          </a:p>
          <a:p>
            <a:pPr lvl="1"/>
            <a:r>
              <a:rPr lang="en-US" sz="1600" dirty="0"/>
              <a:t>Redesign the MLP architecture or adopt Transfer Learning methods.</a:t>
            </a:r>
          </a:p>
          <a:p>
            <a:pPr lvl="1"/>
            <a:r>
              <a:rPr lang="en-US" sz="1600" dirty="0"/>
              <a:t>Conduct cross-validation with larger folds for robust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3238236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37A02-91BE-2E04-DF70-70F79762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CAFD2-1446-D916-9AC0-98F68D7D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SVM Training and Evaluation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8F33B0-0FF2-3FD2-74B2-882F728FBF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2776" y="2593658"/>
            <a:ext cx="5453723" cy="39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800" b="1" dirty="0"/>
              <a:t>1. heart.csv Dataset</a:t>
            </a:r>
            <a:r>
              <a:rPr lang="en-US" sz="1800" dirty="0"/>
              <a:t>:</a:t>
            </a:r>
          </a:p>
          <a:p>
            <a:r>
              <a:rPr lang="en-US" sz="1800" b="1" dirty="0"/>
              <a:t>Model</a:t>
            </a:r>
            <a:r>
              <a:rPr lang="en-US" sz="1800" dirty="0"/>
              <a:t>: Support Vector Machine (SVM) with RBF Kernel</a:t>
            </a:r>
          </a:p>
          <a:p>
            <a:r>
              <a:rPr lang="en-US" sz="1800" b="1" dirty="0"/>
              <a:t>Features</a:t>
            </a:r>
            <a:r>
              <a:rPr lang="en-US" sz="1800" dirty="0"/>
              <a:t>: Standardized data</a:t>
            </a:r>
          </a:p>
          <a:p>
            <a:r>
              <a:rPr lang="en-US" sz="1800" b="1" dirty="0"/>
              <a:t>Results</a:t>
            </a:r>
            <a:r>
              <a:rPr lang="en-US" sz="1800" dirty="0"/>
              <a:t>:</a:t>
            </a:r>
          </a:p>
          <a:p>
            <a:pPr marL="742950" lvl="1"/>
            <a:r>
              <a:rPr lang="en-US" sz="1800" dirty="0"/>
              <a:t>Accuracy: </a:t>
            </a:r>
            <a:r>
              <a:rPr lang="en-US" sz="1800" b="1" dirty="0"/>
              <a:t>88.78%</a:t>
            </a:r>
            <a:endParaRPr lang="en-US" sz="1800" dirty="0"/>
          </a:p>
          <a:p>
            <a:pPr marL="742950" lvl="1"/>
            <a:r>
              <a:rPr lang="en-US" sz="1800" dirty="0"/>
              <a:t>Precision, Recall, F1-Score: ~</a:t>
            </a:r>
            <a:r>
              <a:rPr lang="en-US" sz="1800" b="1" dirty="0"/>
              <a:t>0.89</a:t>
            </a:r>
            <a:r>
              <a:rPr lang="en-US" sz="1800" dirty="0"/>
              <a:t> for both classes</a:t>
            </a:r>
          </a:p>
          <a:p>
            <a:r>
              <a:rPr lang="en-US" sz="1800" b="1" dirty="0"/>
              <a:t>Observations</a:t>
            </a:r>
            <a:r>
              <a:rPr lang="en-US" sz="1800" dirty="0"/>
              <a:t>:</a:t>
            </a:r>
          </a:p>
          <a:p>
            <a:pPr marL="742950" lvl="1"/>
            <a:r>
              <a:rPr lang="en-US" sz="1800" dirty="0"/>
              <a:t>Balanced performance across both classes</a:t>
            </a:r>
          </a:p>
          <a:p>
            <a:pPr marL="742950" lvl="1"/>
            <a:r>
              <a:rPr lang="en-US" sz="1800" dirty="0"/>
              <a:t>Slightly lower performance compared to MLP due to simpler data representation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0A9FE03E-29EE-CDCF-5862-A847C948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199" y="2593657"/>
            <a:ext cx="4789714" cy="39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2. heart.dat Dataset</a:t>
            </a:r>
            <a:r>
              <a:rPr lang="en-US" sz="1600" dirty="0"/>
              <a:t>:</a:t>
            </a:r>
          </a:p>
          <a:p>
            <a:r>
              <a:rPr lang="en-US" sz="1600" b="1" dirty="0"/>
              <a:t>Model</a:t>
            </a:r>
            <a:r>
              <a:rPr lang="en-US" sz="1600" dirty="0"/>
              <a:t>: Support Vector Machine (SVM) with RBF Kernel</a:t>
            </a:r>
          </a:p>
          <a:p>
            <a:r>
              <a:rPr lang="en-US" sz="1600" b="1" dirty="0"/>
              <a:t>Features</a:t>
            </a:r>
            <a:r>
              <a:rPr lang="en-US" sz="1600" dirty="0"/>
              <a:t>: Standardized data</a:t>
            </a:r>
          </a:p>
          <a:p>
            <a:r>
              <a:rPr lang="en-US" sz="1600" b="1" dirty="0"/>
              <a:t>Results</a:t>
            </a:r>
            <a:r>
              <a:rPr lang="en-US" sz="1600" dirty="0"/>
              <a:t>:</a:t>
            </a:r>
          </a:p>
          <a:p>
            <a:pPr marL="742950" lvl="1"/>
            <a:r>
              <a:rPr lang="en-US" sz="1600" dirty="0"/>
              <a:t>Accuracy: </a:t>
            </a:r>
            <a:r>
              <a:rPr lang="en-US" sz="1600" b="1" dirty="0"/>
              <a:t>88.89%</a:t>
            </a:r>
            <a:endParaRPr lang="en-US" sz="1600" dirty="0"/>
          </a:p>
          <a:p>
            <a:pPr marL="742950" lvl="1"/>
            <a:r>
              <a:rPr lang="en-US" sz="1600" dirty="0"/>
              <a:t>Precision, Recall, F1-Score: ~</a:t>
            </a:r>
            <a:r>
              <a:rPr lang="en-US" sz="1600" b="1" dirty="0"/>
              <a:t>0.88</a:t>
            </a:r>
            <a:r>
              <a:rPr lang="en-US" sz="1600" dirty="0"/>
              <a:t> for both classes</a:t>
            </a:r>
          </a:p>
          <a:p>
            <a:r>
              <a:rPr lang="en-US" sz="1600" b="1" dirty="0"/>
              <a:t>Observations</a:t>
            </a:r>
            <a:r>
              <a:rPr lang="en-US" sz="1600" dirty="0"/>
              <a:t>:</a:t>
            </a:r>
          </a:p>
          <a:p>
            <a:pPr marL="742950" lvl="1"/>
            <a:r>
              <a:rPr lang="en-US" sz="1600" dirty="0"/>
              <a:t>Handles small dataset and class imbalance better than MLP</a:t>
            </a:r>
          </a:p>
          <a:p>
            <a:pPr marL="742950" lvl="1"/>
            <a:r>
              <a:rPr lang="en-US" sz="1600" dirty="0"/>
              <a:t>Still lower performance on minority class (class 2)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0660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3EE95E-BDB0-024A-BC84-E9D96EFA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91598" cy="34048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C6B045-DE99-9298-B651-27ADD549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3404868"/>
            <a:ext cx="8001000" cy="34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7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54" name="Rectangle 1335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BA80EA-15A0-F5F5-179C-AA198C2A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dirty="0"/>
              <a:t>Comparison of SVM Results </a:t>
            </a:r>
            <a:br>
              <a:rPr lang="en-US" sz="4600" dirty="0"/>
            </a:br>
            <a:r>
              <a:rPr lang="en-US" sz="4600" dirty="0"/>
              <a:t>on heart.csv and heart.dat Datasets</a:t>
            </a:r>
          </a:p>
        </p:txBody>
      </p:sp>
      <p:sp>
        <p:nvSpPr>
          <p:cNvPr id="1335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054FE3-FCF9-0566-32E8-2FE28202F4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9932" y="1911493"/>
            <a:ext cx="5616400" cy="49465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Performance Insights: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88.78%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~0.89 for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Balanced performance across both classes with slightly lower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(0.83).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88.89%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~0.88 for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Handles small dataset and class imbalance better than MLP but still has lower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(0.81).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Balanced Performance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SVM achieves similar accuracy (~88.8%) on both datasets.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Minority Class Challenges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on heart.dat remains lower, showing room for improvement in handling minority classes.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Comparison with MLP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heart.csv, MLP outperforms SVM significantly.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heart.dat, SVM performs much better, showcasing its robustness with small, imbalanced datasets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4B9EED-8D51-5217-CBA7-2B42B134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32" y="2266547"/>
            <a:ext cx="6282620" cy="37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34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489664-2468-56A0-D5D2-DA75A5C6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b="1" dirty="0"/>
              <a:t>SVM Results Analysis</a:t>
            </a:r>
            <a:br>
              <a:rPr lang="en-US" sz="4200" b="1" dirty="0"/>
            </a:br>
            <a:endParaRPr lang="en-US" sz="42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C71EA61-11F6-770B-A570-DB308952DB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5686" y="2003409"/>
            <a:ext cx="11625943" cy="47021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Strengths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Delivers balanced performance across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Achieves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88.78% accuracy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highlighting the effectiveness of SVM on larger, well-prepared datasets.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Slightly lower recall for class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(0.83), suggesting possible misclassifications.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Underperforms compared to MLP in terms of overall accuracy and F1-score.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Strengths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Performs better than MLP on small and imbalanced datasets, achieving an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88.89% accuracy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Handles minority class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better than MLP, with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 and recall of 0.89 and 0.81, respectively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Still struggles with minority class recall, indicating room for further optimization or preprocessing.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Balanced Performance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SVM provides consistent accuracy across datasets, proving its robustness for varied data sizes and distributions.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Comparison with MLP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heart.csv, MLP outperforms SVM, showcasing the potential of deep learning for well-represented datasets.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heart.dat, SVM’s performance stability suggests it as a viable alternative when data is limited or imbalanced.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2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A588DD0-8F91-52D2-C2C8-A143F24E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Future Improvements and Strategies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076C49-E22B-5BDB-8957-6602239F21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78587" y="206829"/>
            <a:ext cx="8175956" cy="64552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heart.csv Dataset: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Current Challenges: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Slightly lower recall for class 0 (0.83).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Underperforms compared to MLP in overall accuracy and F1-score.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Possible Enhancements: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Experiment with alternative kernels (e.g., polynomial, sigmoid) to improve performance.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Optimize hyperparameters like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and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gamma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using techniques such 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GridSearchCV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Incorporate feature selection or dimensionality reduction (e.g., PCA) to simplify the model.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heart.dat Dataset: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Key Issues: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Struggles with recall for the minority class (class 2).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Handles small datasets better than MLP but still has room for improvement.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Improvement Strategies: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Employ synthetic oversampling techniques like SMOTE to balance the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Explore ensemble methods like Bagging or Boosting for enhanced performance.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Consider using SVM extensions like one-class SVM for better handling of imbalanced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Next Steps: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Conduct detailed cross-validation experiments to ensure robust performance across various folds.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Redesign the SVM pipeline with advanced preprocessing techniques tailored to each dataset.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Evaluate the impact of combining SVM with other classifiers in hybrid models.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154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97B644-42C6-9A60-D237-5366CF8C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46" y="0"/>
            <a:ext cx="8632372" cy="383811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Performance Summary: Baseline, Hyperparameter Tuning, MLP, and SVM Models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D00312A-50EC-6939-3131-5DE73CBE0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51810"/>
              </p:ext>
            </p:extLst>
          </p:nvPr>
        </p:nvGraphicFramePr>
        <p:xfrm>
          <a:off x="1" y="454586"/>
          <a:ext cx="12192000" cy="6403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086">
                  <a:extLst>
                    <a:ext uri="{9D8B030D-6E8A-4147-A177-3AD203B41FA5}">
                      <a16:colId xmlns:a16="http://schemas.microsoft.com/office/drawing/2014/main" val="3999606790"/>
                    </a:ext>
                  </a:extLst>
                </a:gridCol>
                <a:gridCol w="1143221">
                  <a:extLst>
                    <a:ext uri="{9D8B030D-6E8A-4147-A177-3AD203B41FA5}">
                      <a16:colId xmlns:a16="http://schemas.microsoft.com/office/drawing/2014/main" val="25098256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1605263892"/>
                    </a:ext>
                  </a:extLst>
                </a:gridCol>
                <a:gridCol w="1127611">
                  <a:extLst>
                    <a:ext uri="{9D8B030D-6E8A-4147-A177-3AD203B41FA5}">
                      <a16:colId xmlns:a16="http://schemas.microsoft.com/office/drawing/2014/main" val="3196331578"/>
                    </a:ext>
                  </a:extLst>
                </a:gridCol>
                <a:gridCol w="1111268">
                  <a:extLst>
                    <a:ext uri="{9D8B030D-6E8A-4147-A177-3AD203B41FA5}">
                      <a16:colId xmlns:a16="http://schemas.microsoft.com/office/drawing/2014/main" val="3635896559"/>
                    </a:ext>
                  </a:extLst>
                </a:gridCol>
                <a:gridCol w="1302429">
                  <a:extLst>
                    <a:ext uri="{9D8B030D-6E8A-4147-A177-3AD203B41FA5}">
                      <a16:colId xmlns:a16="http://schemas.microsoft.com/office/drawing/2014/main" val="1249048253"/>
                    </a:ext>
                  </a:extLst>
                </a:gridCol>
                <a:gridCol w="3805235">
                  <a:extLst>
                    <a:ext uri="{9D8B030D-6E8A-4147-A177-3AD203B41FA5}">
                      <a16:colId xmlns:a16="http://schemas.microsoft.com/office/drawing/2014/main" val="1296095640"/>
                    </a:ext>
                  </a:extLst>
                </a:gridCol>
              </a:tblGrid>
              <a:tr h="512431">
                <a:tc>
                  <a:txBody>
                    <a:bodyPr/>
                    <a:lstStyle/>
                    <a:p>
                      <a:r>
                        <a:rPr lang="en-US" sz="1400" b="1" dirty="0"/>
                        <a:t>Model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Dataset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Accuracy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Precision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Recall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F1-Score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Observations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465111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Baseline (RF)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Exceptional performance, indicating high data quality and minimal class imbalance.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2821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Baseline (RF)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heart.dat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79.63%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performance, affected by smaller dataset and class imbalance.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12592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Hyperparameter Tuning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significant improvement due to already high baseline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927854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Hyperparameter Tuning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heart.dat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83.33%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improvement achieved with parameter optimization.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173880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MLP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accuracy, suitable for well-processed and balanced datasets.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568258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MLP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heart.dat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61.11%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Poor performance on imbalanced and smaller datasets; struggles with minority class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051447"/>
                  </a:ext>
                </a:extLst>
              </a:tr>
              <a:tr h="766664">
                <a:tc>
                  <a:txBody>
                    <a:bodyPr/>
                    <a:lstStyle/>
                    <a:p>
                      <a:r>
                        <a:rPr lang="en-US" sz="1400" b="1" dirty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88.78%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Balanced performance, slightly lower than MLP, showcasing SVM's robustness on standardized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60448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heart.dat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88.89%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Better performance than MLP on imbalanced datasets; still limited in minority class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16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8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6DD835-AEA6-D93B-2909-5BB041CE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Summary of Findings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BEFF82-2DE0-F41F-D0F9-03D44FFC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1" y="1783916"/>
            <a:ext cx="11647713" cy="50755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Key Insights and Learnings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Overview of Results: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Baseline models (Random Forest) perform exceptionally well on heart.csv (Accuracy: 98.54%) but are moderately limited on heart.dat (Accuracy: 79.63%) due to dataset size and class imbalance.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Hyperparameter tuning shows limited improvement for heart.csv but provides moderate gains for heart.dat, indicating its potential for optimizing smaller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MLP excels in heart.csv, achieving near-perfect precision, recall, and F1-score (~0.99) but struggles significantly with heart.dat due to sensitivity to class imbalance and limited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SVM demonstrates robustness on both datasets, balancing performance across classes better than MLP on heart.dat (Accuracy: 88.89%).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Key Findings: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Dataset characteristics, including size and balance, play a critical role in model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Models like MLP and SVM show strengths in specific contexts, emphasizing the importance of selecting appropriate algorithms for different data properties.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6930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6D5C72-8DB0-7D97-B7BC-8909ED9C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Implications and Future Directions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8E3A14-EABE-03A4-E24E-7D532BB8F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820091"/>
            <a:ext cx="11410437" cy="489421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Implications for Model Selection and 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Implications: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performance gap between heart.csv and heart.dat highlights the importance of data preprocessing, including balancing classes and augmenting small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SVM's robustness on imbalanced data suggests it as a strong alternative when data quality is suboptimal, while MLP remains highly effective for balanced and well-processed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Future Work: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Dataset Improvements: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Implement advanced data augmentation strategies (e.g., SMOTE) to address class imbalance.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Increase dataset size by exploring additional data sources or generating synthetic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Model Enhancements: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Test advanced algorithms like Gradient Boosting, </a:t>
            </a:r>
            <a:r>
              <a:rPr lang="en-US" dirty="0" err="1"/>
              <a:t>XGBoost</a:t>
            </a:r>
            <a:r>
              <a:rPr lang="en-US" dirty="0"/>
              <a:t>, or ensemble methods for comparison.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Explore transfer learning techniques, especially for small datasets like heart.dat.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Pipeline Refinement: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Conduct detailed cross-validation experiments to validate model robustness.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Automate hyperparameter tuning to ensure optimal performance across various conditions.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958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6B31F9-F38B-2638-5687-01041A79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Datasets Parameters Overview for heart.csv 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03428-B18D-05B7-3733-E40CD8CA3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622745"/>
            <a:ext cx="11329879" cy="523525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heart.csv Parameters</a:t>
            </a:r>
          </a:p>
          <a:p>
            <a:r>
              <a:rPr lang="en-US" sz="2400" dirty="0"/>
              <a:t>The heart.csv dataset includes 14 features relevant to heart disease prediction: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age:</a:t>
            </a:r>
            <a:r>
              <a:rPr lang="en-US" sz="2400" dirty="0"/>
              <a:t> Patient's 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sex:</a:t>
            </a:r>
            <a:r>
              <a:rPr lang="en-US" sz="2400" dirty="0"/>
              <a:t> Gender (1 = male, 0 = female).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cp (chest pain type):</a:t>
            </a:r>
            <a:r>
              <a:rPr lang="en-US" sz="2400" dirty="0"/>
              <a:t> Types of chest pain (0: asymptomatic, 1–3: increasing severity).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trestbps</a:t>
            </a:r>
            <a:r>
              <a:rPr lang="en-US" sz="2400" b="1" dirty="0"/>
              <a:t>:</a:t>
            </a:r>
            <a:r>
              <a:rPr lang="en-US" sz="2400" dirty="0"/>
              <a:t> Resting blood pressure (mm Hg).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chol</a:t>
            </a:r>
            <a:r>
              <a:rPr lang="en-US" sz="2400" b="1" dirty="0"/>
              <a:t>:</a:t>
            </a:r>
            <a:r>
              <a:rPr lang="en-US" sz="2400" dirty="0"/>
              <a:t> Serum cholesterol level (mg/dl).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fbs</a:t>
            </a:r>
            <a:r>
              <a:rPr lang="en-US" sz="2400" b="1" dirty="0"/>
              <a:t>:</a:t>
            </a:r>
            <a:r>
              <a:rPr lang="en-US" sz="2400" dirty="0"/>
              <a:t> Fasting blood sugar &gt;120 mg/dl (1 = true, 0 = false).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thalach</a:t>
            </a:r>
            <a:r>
              <a:rPr lang="en-US" sz="2400" b="1" dirty="0"/>
              <a:t>:</a:t>
            </a:r>
            <a:r>
              <a:rPr lang="en-US" sz="2400" dirty="0"/>
              <a:t> Maximum heart rate achieved (bpm).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exang</a:t>
            </a:r>
            <a:r>
              <a:rPr lang="en-US" sz="2400" b="1" dirty="0"/>
              <a:t>:</a:t>
            </a:r>
            <a:r>
              <a:rPr lang="en-US" sz="2400" dirty="0"/>
              <a:t> Exercise-induced angina (1 = yes, 0 = no).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target:</a:t>
            </a:r>
            <a:r>
              <a:rPr lang="en-US" sz="2400" dirty="0"/>
              <a:t> Presence of heart disease (1 = disease, 0 = no disease).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15295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95F04D-DE75-22A8-35B2-D593A919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29" y="14408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C80B9A-BB9E-3DBC-156F-581438A4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0" y="1730830"/>
            <a:ext cx="5660568" cy="45092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References:</a:t>
            </a:r>
          </a:p>
          <a:p>
            <a:pPr marL="0" indent="0">
              <a:buNone/>
            </a:pPr>
            <a:r>
              <a:rPr lang="en-US" sz="2000" dirty="0"/>
              <a:t>Gurpreet Singh, Amanda </a:t>
            </a:r>
            <a:r>
              <a:rPr lang="en-US" sz="2000" dirty="0" err="1"/>
              <a:t>Gonslaves</a:t>
            </a:r>
            <a:r>
              <a:rPr lang="en-US" sz="2000" dirty="0"/>
              <a:t>, Fadi </a:t>
            </a:r>
            <a:r>
              <a:rPr lang="en-US" sz="2000" dirty="0" err="1"/>
              <a:t>Thabtah</a:t>
            </a:r>
            <a:r>
              <a:rPr lang="en-US" sz="2000" dirty="0"/>
              <a:t>, Rami Mustafa Mohammad. (2019). Prediction of Coronary Heart Disease using Machine Learning: An Experimental Analysis. In ICDLT ’19: Proceedings of the 2019 3rd International Conference on Deep Learning Technologies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2"/>
              </a:rPr>
              <a:t>GitHub</a:t>
            </a:r>
            <a:r>
              <a:rPr lang="en-US" sz="2000" dirty="0"/>
              <a:t>: https://github.com/hoganleu/Machine-Learning</a:t>
            </a:r>
          </a:p>
        </p:txBody>
      </p:sp>
      <p:pic>
        <p:nvPicPr>
          <p:cNvPr id="5" name="Picture 4" descr="地圖上的紅色圖釘">
            <a:extLst>
              <a:ext uri="{FF2B5EF4-FFF2-40B4-BE49-F238E27FC236}">
                <a16:creationId xmlns:a16="http://schemas.microsoft.com/office/drawing/2014/main" id="{AD29C83F-2543-79CF-5821-63EEF21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63" r="2479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47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775AE2-3C5C-F6A3-0DC5-06D1E8BB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Datasets Parameters Overview for heart.dat 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093889-09DF-1A16-B48F-5B80708C6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590740"/>
            <a:ext cx="11342914" cy="5267259"/>
          </a:xfrm>
        </p:spPr>
        <p:txBody>
          <a:bodyPr anchor="ctr">
            <a:normAutofit/>
          </a:bodyPr>
          <a:lstStyle/>
          <a:p>
            <a:r>
              <a:rPr lang="en-US" b="1" dirty="0"/>
              <a:t>heart.dat Parameters</a:t>
            </a:r>
          </a:p>
          <a:p>
            <a:r>
              <a:rPr lang="en-US" dirty="0"/>
              <a:t>The heart.dat dataset contains features similar to heart.csv but includes multiclass target labels: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age, sex, cp:</a:t>
            </a:r>
            <a:r>
              <a:rPr lang="en-US" dirty="0"/>
              <a:t> Patient's age, gender, and chest pain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trestbps</a:t>
            </a:r>
            <a:r>
              <a:rPr lang="en-US" b="1" dirty="0"/>
              <a:t>, </a:t>
            </a:r>
            <a:r>
              <a:rPr lang="en-US" b="1" dirty="0" err="1"/>
              <a:t>chol</a:t>
            </a:r>
            <a:r>
              <a:rPr lang="en-US" b="1" dirty="0"/>
              <a:t>:</a:t>
            </a:r>
            <a:r>
              <a:rPr lang="en-US" dirty="0"/>
              <a:t> Resting blood pressure and cholesterol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thalach</a:t>
            </a:r>
            <a:r>
              <a:rPr lang="en-US" b="1" dirty="0"/>
              <a:t>, </a:t>
            </a:r>
            <a:r>
              <a:rPr lang="en-US" b="1" dirty="0" err="1"/>
              <a:t>exang</a:t>
            </a:r>
            <a:r>
              <a:rPr lang="en-US" b="1" dirty="0"/>
              <a:t>:</a:t>
            </a:r>
            <a:r>
              <a:rPr lang="en-US" dirty="0"/>
              <a:t> Maximum heart rate and exercise-induced angina.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Multiclass 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 = No heart disease.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 = Presence of heart disease.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429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E9C95-4E6F-4DA7-24CF-9C49E28A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F782CA-9E7B-FBA6-DB75-A5646110C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Data Exploration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5AAB0-91F1-1BDE-FDE0-D2CFBAFE2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4"/>
            <a:ext cx="10807852" cy="4486082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Objective: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 the distribution of key features in heart.csv and heart.dat.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potential biases or data issues.</a:t>
            </a:r>
          </a:p>
          <a:p>
            <a:r>
              <a:rPr lang="en-US" b="1" dirty="0"/>
              <a:t>Visual Aids: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 histograms or box plots for key features such as age, cholesterol (</a:t>
            </a:r>
            <a:r>
              <a:rPr lang="en-US" dirty="0" err="1"/>
              <a:t>chol</a:t>
            </a:r>
            <a:r>
              <a:rPr lang="en-US" dirty="0"/>
              <a:t>), and heart rate (</a:t>
            </a:r>
            <a:r>
              <a:rPr lang="en-US" dirty="0" err="1"/>
              <a:t>thalach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Age:</a:t>
            </a:r>
            <a:r>
              <a:rPr lang="en-US" sz="2800" dirty="0"/>
              <a:t> Distribution of patient ages in both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Cholesterol:</a:t>
            </a:r>
            <a:r>
              <a:rPr lang="en-US" sz="2800" dirty="0"/>
              <a:t> Compare serum cholesterol levels between datasets.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134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4BA90-03DB-9341-C732-7E2011E5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79E258-C333-BFC4-8C63-7C494E52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56" y="143300"/>
            <a:ext cx="5790773" cy="1130330"/>
          </a:xfrm>
        </p:spPr>
        <p:txBody>
          <a:bodyPr anchor="b">
            <a:normAutofit fontScale="90000"/>
          </a:bodyPr>
          <a:lstStyle/>
          <a:p>
            <a:r>
              <a:rPr lang="en-US" sz="4000" b="1" dirty="0"/>
              <a:t>Feature Distribution - heart.csv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6ED281-E71E-15A2-8187-5E69E4E0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02" y="2042588"/>
            <a:ext cx="6171772" cy="5071731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Key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Age:</a:t>
            </a:r>
            <a:r>
              <a:rPr lang="en-US" sz="2600" dirty="0"/>
              <a:t> Skewed toward middle-aged individuals, fewer older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Cholesterol:</a:t>
            </a:r>
            <a:r>
              <a:rPr lang="en-US" sz="2600" dirty="0"/>
              <a:t> Wide distribution; potential outliers observed.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Heart Rate:</a:t>
            </a:r>
            <a:r>
              <a:rPr lang="en-US" sz="2600" dirty="0"/>
              <a:t> Concentration around a specific range, indicating typical physical exertion levels.</a:t>
            </a:r>
          </a:p>
          <a:p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文字, 字型, 圓形 的圖片&#10;&#10;自動產生的描述">
            <a:extLst>
              <a:ext uri="{FF2B5EF4-FFF2-40B4-BE49-F238E27FC236}">
                <a16:creationId xmlns:a16="http://schemas.microsoft.com/office/drawing/2014/main" id="{30BA78ED-9464-7BC8-607B-A0EFCB8B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27" y="909081"/>
            <a:ext cx="3493209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75887-3C9C-EA93-2599-0EB8569C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04DD8E-07E3-1B84-8DA4-D890A14C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-23"/>
            <a:ext cx="5323715" cy="1227967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Feature Distribution - heart.dat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70389-728F-A662-A87F-CB1AE47E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01" y="2009561"/>
            <a:ext cx="6126734" cy="5401456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Key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Similar age distribution to heart.csv but with slightly higher representation in older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Cholesterol and heart rate distributions are broader, indicating dataset variability.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Multiclass Target (1 and 2):</a:t>
            </a:r>
            <a:r>
              <a:rPr lang="en-US" sz="2600" dirty="0"/>
              <a:t> Highlight potential class imbalance.</a:t>
            </a:r>
          </a:p>
          <a:p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文字, 字型, 圓形 的圖片&#10;&#10;自動產生的描述">
            <a:extLst>
              <a:ext uri="{FF2B5EF4-FFF2-40B4-BE49-F238E27FC236}">
                <a16:creationId xmlns:a16="http://schemas.microsoft.com/office/drawing/2014/main" id="{ADA6718F-FC0A-2A93-21B7-89739571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35" y="909081"/>
            <a:ext cx="3478593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76CEB-F9F7-11C7-501C-4F78D15D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F85DA2-774E-05F9-B2A2-FD453B8E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1" y="-23"/>
            <a:ext cx="5323715" cy="795161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Preprocessing Steps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F66A7A-B4CF-0D8B-A364-8A52616E06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5503" y="968829"/>
            <a:ext cx="5673264" cy="58891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Techniques Used: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3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Handling Missing Data: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Both datasets contained no missing values.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One-hot Encoding: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Applied to categorical features (e.g., chest pain type) to convert them into numerical representations.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Standardization: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 were standardized using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StandardScaler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</a:rPr>
              <a:t> for consistent input to machine learning models.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Train-Test Split: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80% training, 20% testing split.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圖片 6" descr="一張含有 圓形, 文字 的圖片&#10;&#10;自動產生的描述">
            <a:extLst>
              <a:ext uri="{FF2B5EF4-FFF2-40B4-BE49-F238E27FC236}">
                <a16:creationId xmlns:a16="http://schemas.microsoft.com/office/drawing/2014/main" id="{664ABA58-D30E-6C47-0B7A-EA14768A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240706"/>
            <a:ext cx="4170530" cy="2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1904</TotalTime>
  <Words>3250</Words>
  <Application>Microsoft Office PowerPoint</Application>
  <PresentationFormat>寬螢幕</PresentationFormat>
  <Paragraphs>386</Paragraphs>
  <Slides>40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Arial Unicode MS</vt:lpstr>
      <vt:lpstr>Aptos</vt:lpstr>
      <vt:lpstr>Aptos Display</vt:lpstr>
      <vt:lpstr>Arial</vt:lpstr>
      <vt:lpstr>Calibri</vt:lpstr>
      <vt:lpstr>Century Gothic</vt:lpstr>
      <vt:lpstr>Courier New</vt:lpstr>
      <vt:lpstr>Wingdings 3</vt:lpstr>
      <vt:lpstr>Office 佈景主題</vt:lpstr>
      <vt:lpstr>切割線</vt:lpstr>
      <vt:lpstr>ECE 4715- Machine Learning   Final Project Presentation</vt:lpstr>
      <vt:lpstr>Introduction</vt:lpstr>
      <vt:lpstr>Datasets Overview</vt:lpstr>
      <vt:lpstr> Datasets Parameters Overview for heart.csv  </vt:lpstr>
      <vt:lpstr> Datasets Parameters Overview for heart.dat  </vt:lpstr>
      <vt:lpstr>Data Exploration Overview</vt:lpstr>
      <vt:lpstr>Feature Distribution - heart.csv</vt:lpstr>
      <vt:lpstr>Feature Distribution - heart.dat</vt:lpstr>
      <vt:lpstr>Preprocessing Steps</vt:lpstr>
      <vt:lpstr>Potential Bias and Challenges</vt:lpstr>
      <vt:lpstr>Baseline Models Overview</vt:lpstr>
      <vt:lpstr>PowerPoint 簡報</vt:lpstr>
      <vt:lpstr>PowerPoint 簡報</vt:lpstr>
      <vt:lpstr>PowerPoint 簡報</vt:lpstr>
      <vt:lpstr>PowerPoint 簡報</vt:lpstr>
      <vt:lpstr>Feature Importance Comparison</vt:lpstr>
      <vt:lpstr>Baseline Results Analysis</vt:lpstr>
      <vt:lpstr>Model Improvement: Hyperparameter Tuning Overview</vt:lpstr>
      <vt:lpstr>PowerPoint 簡報</vt:lpstr>
      <vt:lpstr>PowerPoint 簡報</vt:lpstr>
      <vt:lpstr>PowerPoint 簡報</vt:lpstr>
      <vt:lpstr>PowerPoint 簡報</vt:lpstr>
      <vt:lpstr>Feature Importance</vt:lpstr>
      <vt:lpstr>PowerPoint 簡報</vt:lpstr>
      <vt:lpstr>Model Performance Comparison</vt:lpstr>
      <vt:lpstr>Confusion Matrix Analysis – heart.csv</vt:lpstr>
      <vt:lpstr>Confusion Matrix Analysis – heart.dat</vt:lpstr>
      <vt:lpstr>Deep Learning Model - MLP Overview</vt:lpstr>
      <vt:lpstr>PowerPoint 簡報</vt:lpstr>
      <vt:lpstr>Comparison and Analysis of SVM Results on heart.csv and heart.dat Datasets </vt:lpstr>
      <vt:lpstr>Future Improvements and Strategies</vt:lpstr>
      <vt:lpstr>SVM Training and Evaluation Overview</vt:lpstr>
      <vt:lpstr>PowerPoint 簡報</vt:lpstr>
      <vt:lpstr>Comparison of SVM Results  on heart.csv and heart.dat Datasets</vt:lpstr>
      <vt:lpstr>SVM Results Analysis </vt:lpstr>
      <vt:lpstr>Future Improvements and Strategies</vt:lpstr>
      <vt:lpstr>Performance Summary: Baseline, Hyperparameter Tuning, MLP, and SVM Models</vt:lpstr>
      <vt:lpstr>Summary of Findings</vt:lpstr>
      <vt:lpstr>Implications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Hogan Leu</dc:creator>
  <cp:lastModifiedBy>Hogan Leu</cp:lastModifiedBy>
  <cp:revision>28</cp:revision>
  <dcterms:created xsi:type="dcterms:W3CDTF">2024-12-09T23:14:49Z</dcterms:created>
  <dcterms:modified xsi:type="dcterms:W3CDTF">2024-12-11T07:49:47Z</dcterms:modified>
</cp:coreProperties>
</file>